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0" r:id="rId3"/>
    <p:sldId id="261" r:id="rId4"/>
    <p:sldId id="262" r:id="rId5"/>
    <p:sldId id="310" r:id="rId6"/>
    <p:sldId id="283" r:id="rId7"/>
    <p:sldId id="311" r:id="rId8"/>
    <p:sldId id="284" r:id="rId9"/>
    <p:sldId id="315" r:id="rId10"/>
    <p:sldId id="316" r:id="rId11"/>
    <p:sldId id="312" r:id="rId12"/>
    <p:sldId id="303" r:id="rId13"/>
    <p:sldId id="288" r:id="rId14"/>
    <p:sldId id="305" r:id="rId15"/>
    <p:sldId id="290" r:id="rId16"/>
    <p:sldId id="291" r:id="rId17"/>
    <p:sldId id="292" r:id="rId18"/>
    <p:sldId id="302" r:id="rId19"/>
    <p:sldId id="294" r:id="rId20"/>
    <p:sldId id="304" r:id="rId21"/>
    <p:sldId id="313" r:id="rId22"/>
    <p:sldId id="295" r:id="rId23"/>
    <p:sldId id="296" r:id="rId24"/>
    <p:sldId id="297" r:id="rId25"/>
    <p:sldId id="298" r:id="rId26"/>
    <p:sldId id="301" r:id="rId27"/>
    <p:sldId id="282" r:id="rId28"/>
    <p:sldId id="280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tIAoGG4e22/Ww7m+hRCtA==" hashData="mmrNbV6dQn7ozYrw4bRpzPNkEEo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05"/>
  </p:normalViewPr>
  <p:slideViewPr>
    <p:cSldViewPr>
      <p:cViewPr>
        <p:scale>
          <a:sx n="76" d="100"/>
          <a:sy n="76" d="100"/>
        </p:scale>
        <p:origin x="-121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1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1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7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1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Protection of Civilians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2.5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066800"/>
            <a:ext cx="73914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Vulnerability Factors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Individual, community </a:t>
            </a:r>
            <a:r>
              <a:rPr lang="en-US" sz="2400" dirty="0">
                <a:latin typeface="Century Gothic"/>
                <a:cs typeface="Century Gothic"/>
              </a:rPr>
              <a:t>f</a:t>
            </a:r>
            <a:r>
              <a:rPr lang="en-US" sz="2400" dirty="0" smtClean="0">
                <a:latin typeface="Century Gothic"/>
                <a:cs typeface="Century Gothic"/>
              </a:rPr>
              <a:t>actors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mtClean="0">
                <a:latin typeface="Century Gothic"/>
                <a:cs typeface="Century Gothic"/>
              </a:rPr>
              <a:t>Environmental factors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Access </a:t>
            </a:r>
            <a:r>
              <a:rPr lang="en-US" sz="2400" dirty="0">
                <a:latin typeface="Century Gothic"/>
                <a:cs typeface="Century Gothic"/>
              </a:rPr>
              <a:t>to a</a:t>
            </a:r>
            <a:r>
              <a:rPr lang="en-US" sz="2400" dirty="0" smtClean="0">
                <a:latin typeface="Century Gothic"/>
                <a:cs typeface="Century Gothic"/>
              </a:rPr>
              <a:t>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Self-sufficiency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b="1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b="1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b="1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780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case </a:t>
            </a:r>
            <a:r>
              <a:rPr lang="en-US" sz="2400" dirty="0" smtClean="0">
                <a:latin typeface="Century Gothic" panose="020B0502020202020204" pitchFamily="34" charset="0"/>
              </a:rPr>
              <a:t>study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the </a:t>
            </a:r>
            <a:r>
              <a:rPr lang="en-US" sz="2400" dirty="0" smtClean="0">
                <a:latin typeface="Century Gothic" panose="020B0502020202020204" pitchFamily="34" charset="0"/>
              </a:rPr>
              <a:t>threats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vulnerabilities of the civilian </a:t>
            </a:r>
            <a:r>
              <a:rPr lang="en-US" sz="2400" dirty="0" smtClean="0">
                <a:latin typeface="Century Gothic" panose="020B0502020202020204" pitchFamily="34" charset="0"/>
              </a:rPr>
              <a:t>population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Which civilians are most vulnerable?</a:t>
            </a: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2.5.3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Vulnerability and Threats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338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 Importance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Protecting Civilians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Harmed unintentionally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Deliberate targets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Women and children suffer disproportionately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2" name="Picture 2" descr="F:\CPTM END\CPTM Slides Content\PO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3810000"/>
            <a:ext cx="26289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4729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3. Legal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Council resolutions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National laws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2" descr="F:\CPTM END\CPTM Slides Content\UN Cha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9" y="4277457"/>
            <a:ext cx="1307090" cy="19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PTM END\CPTM Slides Content\UDHR.jp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534" y="4267200"/>
            <a:ext cx="1201732" cy="192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:\CPTM END\CPTM Slides Content\Refugee la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058" y="4277457"/>
            <a:ext cx="1210996" cy="191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CPTM END\CPTM Slides Content\rome statute.jpg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791" y="4267199"/>
            <a:ext cx="1205909" cy="192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pic>
        <p:nvPicPr>
          <p:cNvPr id="12" name="Picture 3" descr="F:\CPTM END\CPTM Slides Content\Geneva-Convention-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141" y="4277457"/>
            <a:ext cx="1167042" cy="19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134" y="4248807"/>
            <a:ext cx="1483577" cy="1925570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4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4. Protection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Partners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Host state government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Local communities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UN partners – UNHCR, OHCHR, OCHA, UNICEF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ICRC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Non-UN military forces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NGOs, civil society organizations – national, international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14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Guiding Principles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Primary responsibility of host government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Grounded in international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Whole of mission approach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Priority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Cooperation with humanitarian actors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Obligation of peacekeeping personnel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Community-based approach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Gender perspective and child protection concerns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5. DPKO-DFS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Policy on POC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425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Three Tiers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Tier I:</a:t>
            </a:r>
            <a:r>
              <a:rPr lang="en-US" sz="2400" dirty="0">
                <a:latin typeface="Century Gothic"/>
                <a:cs typeface="Century Gothic"/>
              </a:rPr>
              <a:t> Protection through dialogue and engagement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Tier II:</a:t>
            </a:r>
            <a:r>
              <a:rPr lang="en-US" sz="2400" dirty="0">
                <a:latin typeface="Century Gothic"/>
                <a:cs typeface="Century Gothic"/>
              </a:rPr>
              <a:t> Provision of physical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Tier III:</a:t>
            </a:r>
            <a:r>
              <a:rPr lang="en-US" sz="2400" dirty="0">
                <a:latin typeface="Century Gothic"/>
                <a:cs typeface="Century Gothic"/>
              </a:rPr>
              <a:t> Establishment of a protective environment</a:t>
            </a:r>
            <a:endParaRPr lang="en-US" sz="2400" b="1" dirty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6. DPKO-DFS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Operational Concept on POC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228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Four Phases of Response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3100" y="1676400"/>
            <a:ext cx="5257800" cy="4648200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1905000"/>
            <a:ext cx="3962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Prevention</a:t>
            </a:r>
          </a:p>
          <a:p>
            <a:endParaRPr lang="en-US" sz="14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1400" dirty="0">
                <a:solidFill>
                  <a:srgbClr val="002060"/>
                </a:solidFill>
                <a:latin typeface="Century Gothic"/>
                <a:cs typeface="Century Gothic"/>
              </a:rPr>
              <a:t>Threat is latent (risk)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3124200"/>
            <a:ext cx="3962400" cy="1752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Pre-emption</a:t>
            </a:r>
          </a:p>
          <a:p>
            <a:endParaRPr lang="en-US" sz="14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1400" dirty="0">
                <a:solidFill>
                  <a:schemeClr val="bg1"/>
                </a:solidFill>
                <a:latin typeface="Century Gothic"/>
                <a:cs typeface="Century Gothic"/>
              </a:rPr>
              <a:t>Threat is identified</a:t>
            </a:r>
          </a:p>
          <a:p>
            <a:pPr lvl="0" algn="ctr"/>
            <a:endParaRPr lang="en-US" dirty="0">
              <a:solidFill>
                <a:srgbClr val="002060"/>
              </a:solidFill>
              <a:latin typeface="Century Gothic"/>
              <a:cs typeface="Century Gothic"/>
            </a:endParaRPr>
          </a:p>
          <a:p>
            <a:pPr lvl="0" algn="ctr"/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Response</a:t>
            </a:r>
          </a:p>
          <a:p>
            <a:endParaRPr lang="en-US" sz="14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5181600"/>
            <a:ext cx="3962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/>
                <a:cs typeface="Century Gothic"/>
              </a:rPr>
              <a:t>Consolidation</a:t>
            </a:r>
          </a:p>
          <a:p>
            <a:endParaRPr lang="en-US" sz="14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1400" dirty="0">
                <a:solidFill>
                  <a:srgbClr val="002060"/>
                </a:solidFill>
                <a:latin typeface="Century Gothic"/>
                <a:cs typeface="Century Gothic"/>
              </a:rPr>
              <a:t>Threat has been mitigated/eliminated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971800"/>
            <a:ext cx="48768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3600" y="5029200"/>
            <a:ext cx="48768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8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85900" y="3780651"/>
            <a:ext cx="1257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entury Gothic"/>
                <a:cs typeface="Century Gothic"/>
              </a:rPr>
              <a:t>Impact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43350" y="5323701"/>
            <a:ext cx="1257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entury Gothic"/>
                <a:cs typeface="Century Gothic"/>
              </a:rPr>
              <a:t>Likelihood</a:t>
            </a:r>
          </a:p>
        </p:txBody>
      </p:sp>
      <p:sp>
        <p:nvSpPr>
          <p:cNvPr id="15" name="Oval 14"/>
          <p:cNvSpPr/>
          <p:nvPr/>
        </p:nvSpPr>
        <p:spPr>
          <a:xfrm>
            <a:off x="3314700" y="29146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B</a:t>
            </a:r>
          </a:p>
        </p:txBody>
      </p:sp>
      <p:sp>
        <p:nvSpPr>
          <p:cNvPr id="16" name="Oval 15"/>
          <p:cNvSpPr/>
          <p:nvPr/>
        </p:nvSpPr>
        <p:spPr>
          <a:xfrm>
            <a:off x="3543300" y="44005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A</a:t>
            </a:r>
          </a:p>
        </p:txBody>
      </p:sp>
      <p:sp>
        <p:nvSpPr>
          <p:cNvPr id="17" name="Oval 16"/>
          <p:cNvSpPr/>
          <p:nvPr/>
        </p:nvSpPr>
        <p:spPr>
          <a:xfrm>
            <a:off x="5086350" y="28003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D</a:t>
            </a:r>
          </a:p>
        </p:txBody>
      </p:sp>
      <p:sp>
        <p:nvSpPr>
          <p:cNvPr id="18" name="Oval 17"/>
          <p:cNvSpPr/>
          <p:nvPr/>
        </p:nvSpPr>
        <p:spPr>
          <a:xfrm>
            <a:off x="4857750" y="38290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C</a:t>
            </a:r>
          </a:p>
        </p:txBody>
      </p:sp>
      <p:cxnSp>
        <p:nvCxnSpPr>
          <p:cNvPr id="3" name="Gerader Verbinder 2"/>
          <p:cNvCxnSpPr/>
          <p:nvPr/>
        </p:nvCxnSpPr>
        <p:spPr>
          <a:xfrm flipV="1">
            <a:off x="2514600" y="2514600"/>
            <a:ext cx="0" cy="274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V="1">
            <a:off x="6629400" y="2514600"/>
            <a:ext cx="0" cy="274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2514600" y="2514600"/>
            <a:ext cx="411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2514600" y="5257800"/>
            <a:ext cx="411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114550" y="5312718"/>
            <a:ext cx="449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L</a:t>
            </a:r>
            <a:r>
              <a:rPr lang="de-DE" sz="1200" b="1" dirty="0" smtClean="0">
                <a:solidFill>
                  <a:srgbClr val="FF0000"/>
                </a:solidFill>
              </a:rPr>
              <a:t>ow</a:t>
            </a:r>
            <a:endParaRPr lang="de-DE" sz="1200" b="1" dirty="0">
              <a:solidFill>
                <a:srgbClr val="FF000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082107" y="2400301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>
                <a:solidFill>
                  <a:srgbClr val="FF0000"/>
                </a:solidFill>
              </a:rPr>
              <a:t>H</a:t>
            </a:r>
            <a:r>
              <a:rPr lang="de-DE" sz="1200" b="1" dirty="0" smtClean="0">
                <a:solidFill>
                  <a:srgbClr val="FF0000"/>
                </a:solidFill>
              </a:rPr>
              <a:t>igh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457950" y="5314951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FF0000"/>
                </a:solidFill>
              </a:rPr>
              <a:t>High</a:t>
            </a:r>
            <a:endParaRPr lang="en-GB" sz="1200" b="1" dirty="0">
              <a:solidFill>
                <a:srgbClr val="FF0000"/>
              </a:solidFill>
            </a:endParaRPr>
          </a:p>
        </p:txBody>
      </p:sp>
      <p:cxnSp>
        <p:nvCxnSpPr>
          <p:cNvPr id="26" name="Gerader Verbinder 25"/>
          <p:cNvCxnSpPr/>
          <p:nvPr/>
        </p:nvCxnSpPr>
        <p:spPr>
          <a:xfrm>
            <a:off x="2514600" y="3943350"/>
            <a:ext cx="41148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4572000" y="2514600"/>
            <a:ext cx="0" cy="27432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Threat Assessment &amp; Risk Analysis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7. Implementing the POC Mandate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695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POC Response Planning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POC Strategy:</a:t>
            </a:r>
            <a:r>
              <a:rPr lang="en-US" sz="2400" dirty="0">
                <a:latin typeface="Century Gothic"/>
                <a:cs typeface="Century Gothic"/>
              </a:rPr>
              <a:t> Primary tool at mission level to implement POC mandate and plan responses to POC threats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Operational level guidance, joint action, coordination for all mission components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891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Protection of Civilians (POC)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is: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 priority for the Security Council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 responsibility for all peacekeeping personnel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Coordination with Protection Partners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034751"/>
              </p:ext>
            </p:extLst>
          </p:nvPr>
        </p:nvGraphicFramePr>
        <p:xfrm>
          <a:off x="990600" y="1752600"/>
          <a:ext cx="7620000" cy="4480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142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057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/>
                          <a:cs typeface="Century Gothic"/>
                        </a:rPr>
                        <a:t>National Authorities:</a:t>
                      </a: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entury Gothic"/>
                          <a:cs typeface="Century Gothic"/>
                        </a:rPr>
                        <a:t>Political engagements; security sector reform</a:t>
                      </a:r>
                      <a:r>
                        <a:rPr lang="en-US" b="0" baseline="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="0" baseline="0" dirty="0" err="1">
                          <a:latin typeface="Century Gothic"/>
                          <a:cs typeface="Century Gothic"/>
                        </a:rPr>
                        <a:t>programmes</a:t>
                      </a:r>
                      <a:r>
                        <a:rPr lang="en-US" b="0" baseline="0" dirty="0">
                          <a:latin typeface="Century Gothic"/>
                          <a:cs typeface="Century Gothic"/>
                        </a:rPr>
                        <a:t>; targeted advocacy; joint operations or joint patrolling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/>
                          <a:cs typeface="Century Gothic"/>
                        </a:rPr>
                        <a:t>Local Communities: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entury Gothic"/>
                          <a:cs typeface="Century Gothic"/>
                        </a:rPr>
                        <a:t>Dialogue with local population; mission-wide community engagement cooperation mechanisms such as Joint Protection Teams, Community Liaison Assistants, Community Alert Networks, localized</a:t>
                      </a:r>
                      <a:r>
                        <a:rPr lang="en-US" b="0" baseline="0" dirty="0">
                          <a:latin typeface="Century Gothic"/>
                          <a:cs typeface="Century Gothic"/>
                        </a:rPr>
                        <a:t> protection strategies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/>
                          <a:cs typeface="Century Gothic"/>
                        </a:rPr>
                        <a:t>Humanitarian Community:</a:t>
                      </a: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entury Gothic"/>
                          <a:cs typeface="Century Gothic"/>
                        </a:rPr>
                        <a:t>Protection Cluster led by UNHCR</a:t>
                      </a:r>
                    </a:p>
                  </a:txBody>
                  <a:tcP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entury Gothic"/>
                          <a:cs typeface="Century Gothic"/>
                        </a:rPr>
                        <a:t>Parallel </a:t>
                      </a:r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Forces: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entury Gothic"/>
                          <a:cs typeface="Century Gothic"/>
                        </a:rPr>
                        <a:t>Information sharing and operational planning on a case-by-case</a:t>
                      </a:r>
                      <a:r>
                        <a:rPr lang="en-US" b="0" baseline="0" dirty="0">
                          <a:latin typeface="Century Gothic"/>
                          <a:cs typeface="Century Gothic"/>
                        </a:rPr>
                        <a:t> basis, including HOM exchanges and working-level cooperation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case </a:t>
            </a:r>
            <a:r>
              <a:rPr lang="en-US" sz="2400" dirty="0" smtClean="0">
                <a:latin typeface="Century Gothic" panose="020B0502020202020204" pitchFamily="34" charset="0"/>
              </a:rPr>
              <a:t>study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Assess the threat in more </a:t>
            </a:r>
            <a:r>
              <a:rPr lang="en-US" sz="2400" dirty="0" smtClean="0">
                <a:latin typeface="Century Gothic" panose="020B0502020202020204" pitchFamily="34" charset="0"/>
              </a:rPr>
              <a:t>detail 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actions for the mission at each </a:t>
            </a:r>
            <a:r>
              <a:rPr lang="en-US" sz="2400" dirty="0" smtClean="0">
                <a:latin typeface="Century Gothic" panose="020B0502020202020204" pitchFamily="34" charset="0"/>
              </a:rPr>
              <a:t>phase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roles of military, police </a:t>
            </a:r>
            <a:r>
              <a:rPr lang="en-US" sz="2400">
                <a:latin typeface="Century Gothic" panose="020B0502020202020204" pitchFamily="34" charset="0"/>
              </a:rPr>
              <a:t>and </a:t>
            </a:r>
            <a:r>
              <a:rPr lang="en-US" sz="2400" smtClean="0">
                <a:latin typeface="Century Gothic" panose="020B0502020202020204" pitchFamily="34" charset="0"/>
              </a:rPr>
              <a:t>civilians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2.5.4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Four Phases of Response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887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Protection Adviser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8. Roles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Responsibilities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800600" y="2895600"/>
            <a:ext cx="14478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entury Gothic"/>
                <a:cs typeface="Century Gothic"/>
              </a:rPr>
              <a:t>Goal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48400" y="28956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entury Gothic"/>
                <a:cs typeface="Century Gothic"/>
              </a:rPr>
              <a:t>Protection of Civilians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191000" cy="3462487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Supports and advises mission leadership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Development and regular review of mission-wide POC strategy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Advisory, coordination, monitoring &amp; reporting role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Integrates POC concerns across the mission</a:t>
            </a:r>
          </a:p>
        </p:txBody>
      </p:sp>
    </p:spTree>
    <p:extLst>
      <p:ext uri="{BB962C8B-B14F-4D97-AF65-F5344CB8AC3E}">
        <p14:creationId xmlns:p14="http://schemas.microsoft.com/office/powerpoint/2010/main" val="8675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762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	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44349"/>
              </p:ext>
            </p:extLst>
          </p:nvPr>
        </p:nvGraphicFramePr>
        <p:xfrm>
          <a:off x="685800" y="2057400"/>
          <a:ext cx="3505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Women Protection Adviser</a:t>
                      </a: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Child</a:t>
                      </a:r>
                      <a:r>
                        <a:rPr lang="en-US" sz="1800" baseline="0" dirty="0">
                          <a:latin typeface="Century Gothic"/>
                          <a:cs typeface="Century Gothic"/>
                        </a:rPr>
                        <a:t> Protection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Human Rights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27169"/>
              </p:ext>
            </p:extLst>
          </p:nvPr>
        </p:nvGraphicFramePr>
        <p:xfrm>
          <a:off x="4724400" y="2057400"/>
          <a:ext cx="3505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Gender Adviser</a:t>
                      </a: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Civil Affairs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Political Affairs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Rule of Law/Judicial Affairs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SSR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DDR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JOC/JMAC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Public Information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Mission Support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DSRSG/RC/HC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SRSG’s Office</a:t>
                      </a: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Other Units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918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16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Special Roles of Military &amp;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Police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438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743200"/>
            <a:ext cx="2590800" cy="2057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Century Gothic"/>
                <a:cs typeface="Century Gothic"/>
              </a:rPr>
              <a:t>Protection of Civilians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4191000" cy="1846659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Physical protection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Proactive approach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>
                <a:latin typeface="Century Gothic"/>
                <a:cs typeface="Century Gothic"/>
              </a:rPr>
              <a:t>Monitoring and reporting</a:t>
            </a:r>
          </a:p>
        </p:txBody>
      </p:sp>
    </p:spTree>
    <p:extLst>
      <p:ext uri="{BB962C8B-B14F-4D97-AF65-F5344CB8AC3E}">
        <p14:creationId xmlns:p14="http://schemas.microsoft.com/office/powerpoint/2010/main" val="887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06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Joint Protection Teams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Coordinated by POC Adviser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Composed of military, police, civilians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Gathers information on protection situations</a:t>
            </a:r>
          </a:p>
        </p:txBody>
      </p:sp>
    </p:spTree>
    <p:extLst>
      <p:ext uri="{BB962C8B-B14F-4D97-AF65-F5344CB8AC3E}">
        <p14:creationId xmlns:p14="http://schemas.microsoft.com/office/powerpoint/2010/main" val="6036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9. What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Individual Peacekeeping 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Engage local communities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Understand POC mandate, environment, threats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>
                <a:latin typeface="Century Gothic"/>
                <a:cs typeface="Century Gothic"/>
              </a:rPr>
              <a:t>Cooperate with mission components and 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spc="-40" dirty="0">
                <a:latin typeface="Century Gothic"/>
                <a:cs typeface="Century Gothic"/>
              </a:rPr>
              <a:t>Interpret the POC mandate pro-actively, try to prevent threats </a:t>
            </a:r>
            <a:endParaRPr lang="en-GB" sz="2400" spc="-4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spc="-40" dirty="0" smtClean="0">
                <a:latin typeface="Century Gothic"/>
                <a:cs typeface="Century Gothic"/>
              </a:rPr>
              <a:t>Respond, intervene</a:t>
            </a:r>
            <a:endParaRPr lang="en-US" sz="2400" spc="-40" dirty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95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9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POC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 – all necessary means to prevent and respond to threats of physical violence against civilians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Threats to civilians –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life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, physical integrity, freedom, property from state/non-state actors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Protection partners </a:t>
            </a:r>
            <a:r>
              <a:rPr lang="mr-IN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host state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government, local communities, UNHCR, OHCHR, OCHA, UNICEF, ICRC, parallel forces, NGOs, CSOs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Take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action – engage local communities, follow POC strategy, coordinate, intervene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endParaRPr lang="en-US" sz="22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the POC mandate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examples of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threats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civilians face in armed conflict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the range of protection partners that operate alongside UN peacekeeping operations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the DPKO-DFS Operational Concept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actions to implement the POC mandate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Definitions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POC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Framework</a:t>
            </a:r>
          </a:p>
          <a:p>
            <a:pPr marL="457200" indent="-457200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Protection Partners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DPKO-DFS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Policy on POC </a:t>
            </a:r>
            <a:endParaRPr lang="en-US" sz="240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DPKO-DFS Operational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Concept on POC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Implementing the POC Mandate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&amp;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Responsibilities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</a:t>
            </a:r>
            <a:r>
              <a:rPr lang="en-US" sz="2400" spc="-2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Individual Peacekeeping 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images of critical </a:t>
            </a:r>
            <a:r>
              <a:rPr lang="en-US" sz="2400" dirty="0" smtClean="0">
                <a:latin typeface="Century Gothic" panose="020B0502020202020204" pitchFamily="34" charset="0"/>
              </a:rPr>
              <a:t>incidents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would you do?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Compare with threats to civilians in armed </a:t>
            </a:r>
            <a:r>
              <a:rPr lang="en-US" sz="2400" dirty="0" smtClean="0">
                <a:latin typeface="Century Gothic" panose="020B0502020202020204" pitchFamily="34" charset="0"/>
              </a:rPr>
              <a:t>conflict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2.5.1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Critical Incidents: Bystander or First-Responder?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279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POC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“All necessary means, up to and including the </a:t>
            </a:r>
            <a:r>
              <a:rPr lang="en-US" sz="2400" b="1" dirty="0">
                <a:latin typeface="Century Gothic"/>
                <a:cs typeface="Century Gothic"/>
              </a:rPr>
              <a:t>use of deadly force</a:t>
            </a:r>
            <a:r>
              <a:rPr lang="en-US" sz="2400" dirty="0">
                <a:latin typeface="Century Gothic"/>
                <a:cs typeface="Century Gothic"/>
              </a:rPr>
              <a:t>, aimed at preventing or responding to </a:t>
            </a:r>
            <a:r>
              <a:rPr lang="en-US" sz="2400" b="1" dirty="0">
                <a:latin typeface="Century Gothic"/>
                <a:cs typeface="Century Gothic"/>
              </a:rPr>
              <a:t>threats of physical violence</a:t>
            </a:r>
            <a:r>
              <a:rPr lang="en-US" sz="2400" dirty="0">
                <a:latin typeface="Century Gothic"/>
                <a:cs typeface="Century Gothic"/>
              </a:rPr>
              <a:t> against civilians, within capabilities and areas of operations, and without prejudice to the responsibility of the host government”.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Definitions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496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Materials 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812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Explain “threats of physical violence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Explain “all necessary means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Explain “use of deadly force (as a last resort)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Explain “responsibility of the host government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2.5.2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1" y="9144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Standard Mandate Language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567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Civilian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Any person who is not or is no longer directly participating in hostilities or other acts of violence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pic>
        <p:nvPicPr>
          <p:cNvPr id="11" name="Picture 2" descr="F:\CPTM END\CPTM Slides Content\responsibility-to-protect1-640x3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30" y="4038600"/>
            <a:ext cx="3212140" cy="207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0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Threats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361916"/>
              </p:ext>
            </p:extLst>
          </p:nvPr>
        </p:nvGraphicFramePr>
        <p:xfrm>
          <a:off x="762000" y="1625907"/>
          <a:ext cx="7696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019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 life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Arbitrary, summary or extrajudicial executions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Murder (from individual killings, to systematic violence and genocide)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 physical integrity</a:t>
                      </a: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Torture, cruel, inhuman or degrading treatment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Rape and other forms of sexual violence (from opportunistic, to widespread and systematic use)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Abduction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Deliberate deprivation (of food, water, other goods or services necessary for survival)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 freedom</a:t>
                      </a: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Forced disappearance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Arbitrary/illegal arrest and detention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Restrictions on freedom of movement (including forced displacement)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Forced 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labour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or recruitment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To property</a:t>
                      </a: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Theft, extortion (e.g. illegal taxation)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Looting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2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</TotalTime>
  <Words>1175</Words>
  <Application>Microsoft Office PowerPoint</Application>
  <PresentationFormat>On-screen Show (4:3)</PresentationFormat>
  <Paragraphs>269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125</cp:revision>
  <dcterms:created xsi:type="dcterms:W3CDTF">2015-12-09T18:20:24Z</dcterms:created>
  <dcterms:modified xsi:type="dcterms:W3CDTF">2017-05-08T16:53:38Z</dcterms:modified>
</cp:coreProperties>
</file>